
<file path=[Content_Types].xml><?xml version="1.0" encoding="utf-8"?>
<Types xmlns="http://schemas.openxmlformats.org/package/2006/content-types">
  <Default ContentType="application/xml" Extension="xml"/>
  <Default ContentType="image/jpeg" Extension="jpeg"/>
  <Default ContentType="application/vnd.openxmlformats-package.relationships+xml" Extension="rels"/>
  <Override ContentType="application/vnd.openxmlformats-officedocument.presentationml.tableStyles+xml" PartName="/ppt/tableStyles6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8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6.xml"/>
  <Override ContentType="application/vnd.openxmlformats-officedocument.theme+xml" PartName="/ppt/theme/theme1.xml"/>
  <Override ContentType="application/vnd.openxmlformats-officedocument.presentationml.viewProps+xml" PartName="/ppt/viewProps6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6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6.xml><?xml version="1.0" encoding="utf-8"?>
<a:tblStyleLst xmlns:a="http://schemas.openxmlformats.org/drawingml/2006/main" xmlns:r="http://schemas.openxmlformats.org/officeDocument/2006/relationships" def="{90651C3A-4460-11DB-9652-00E08161165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6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6.xml"/><Relationship Id="rId3" Type="http://schemas.openxmlformats.org/officeDocument/2006/relationships/presProps" Target="presProps6.xml"/><Relationship Id="rId4" Type="http://schemas.openxmlformats.org/officeDocument/2006/relationships/tableStyles" Target="tableStyles6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98E5-A554-42DC-9282-D7EA027CAD56}" type="datetimeFigureOut">
              <a:rPr lang="en-US" smtClean="0"/>
              <a:pPr/>
              <a:t>03/08/2025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2FC3-E362-411A-B56E-5AF2F8C73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98E5-A554-42DC-9282-D7EA027CAD56}" type="datetimeFigureOut">
              <a:rPr lang="en-US" smtClean="0"/>
              <a:pPr/>
              <a:t>03/08/2025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2FC3-E362-411A-B56E-5AF2F8C73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98E5-A554-42DC-9282-D7EA027CAD56}" type="datetimeFigureOut">
              <a:rPr lang="en-US" smtClean="0"/>
              <a:pPr/>
              <a:t>03/08/2025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2FC3-E362-411A-B56E-5AF2F8C73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98E5-A554-42DC-9282-D7EA027CAD56}" type="datetimeFigureOut">
              <a:rPr lang="en-US" smtClean="0"/>
              <a:pPr/>
              <a:t>03/08/2025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2FC3-E362-411A-B56E-5AF2F8C73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98E5-A554-42DC-9282-D7EA027CAD56}" type="datetimeFigureOut">
              <a:rPr lang="en-US" smtClean="0"/>
              <a:pPr/>
              <a:t>03/08/2025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2FC3-E362-411A-B56E-5AF2F8C73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98E5-A554-42DC-9282-D7EA027CAD56}" type="datetimeFigureOut">
              <a:rPr lang="en-US" smtClean="0"/>
              <a:pPr/>
              <a:t>03/08/2025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2FC3-E362-411A-B56E-5AF2F8C73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98E5-A554-42DC-9282-D7EA027CAD56}" type="datetimeFigureOut">
              <a:rPr lang="en-US" smtClean="0"/>
              <a:pPr/>
              <a:t>03/08/2025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2FC3-E362-411A-B56E-5AF2F8C73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98E5-A554-42DC-9282-D7EA027CAD56}" type="datetimeFigureOut">
              <a:rPr lang="en-US" smtClean="0"/>
              <a:pPr/>
              <a:t>03/08/2025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2FC3-E362-411A-B56E-5AF2F8C73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98E5-A554-42DC-9282-D7EA027CAD56}" type="datetimeFigureOut">
              <a:rPr lang="en-US" smtClean="0"/>
              <a:pPr/>
              <a:t>03/08/2025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2FC3-E362-411A-B56E-5AF2F8C73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98E5-A554-42DC-9282-D7EA027CAD56}" type="datetimeFigureOut">
              <a:rPr lang="en-US" smtClean="0"/>
              <a:pPr/>
              <a:t>03/08/2025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2FC3-E362-411A-B56E-5AF2F8C73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98E5-A554-42DC-9282-D7EA027CAD56}" type="datetimeFigureOut">
              <a:rPr lang="en-US" smtClean="0"/>
              <a:pPr/>
              <a:t>03/08/2025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2FC3-E362-411A-B56E-5AF2F8C73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prstClr val="black"/>
              <a:schemeClr val="accent5">
                <a:tint val="45000"/>
                <a:satMod val="400000"/>
              </a:schemeClr>
            </a:duotone>
            <a:lum bright="2000" contrast="-8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F98E5-A554-42DC-9282-D7EA027CAD56}" type="datetimeFigureOut">
              <a:rPr lang="en-US" smtClean="0"/>
              <a:pPr/>
              <a:t>03/08/2025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C2FC3-E362-411A-B56E-5AF2F8C73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/>
          <p:nvPr>
            <p:ph type="title"/>
          </p:nvPr>
        </p:nvSpPr>
        <p:spPr>
          <a:xfrm>
            <a:off x="0" y="1344775"/>
            <a:ext cx="5134500" cy="23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200"/>
              <a:buFont typeface="Calibri"/>
              <a:buNone/>
            </a:pPr>
            <a:r>
              <a:rPr b="1" lang="en-US" sz="7200">
                <a:solidFill>
                  <a:srgbClr val="FF0000"/>
                </a:solidFill>
              </a:rPr>
              <a:t>IMPORTANT OF PAC</a:t>
            </a:r>
            <a:endParaRPr b="1" sz="7200">
              <a:solidFill>
                <a:srgbClr val="FF0000"/>
              </a:solidFill>
            </a:endParaRPr>
          </a:p>
        </p:txBody>
      </p:sp>
      <p:pic>
        <p:nvPicPr>
          <p:cNvPr descr="IMG_20250803_061738.jpg" id="41" name="Google Shape;41;p1"/>
          <p:cNvPicPr preferRelativeResize="0"/>
          <p:nvPr>
            <p:ph idx="1" type="body"/>
          </p:nvPr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9384" y="1576861"/>
            <a:ext cx="2485500" cy="45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"/>
          <p:cNvSpPr txBox="1"/>
          <p:nvPr/>
        </p:nvSpPr>
        <p:spPr>
          <a:xfrm>
            <a:off x="685800" y="4566325"/>
            <a:ext cx="38862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lgerian"/>
                <a:ea typeface="Algerian"/>
                <a:cs typeface="Algerian"/>
                <a:sym typeface="Algerian"/>
              </a:rPr>
              <a:t>Prasadrao &amp; Pooja             Deshpande</a:t>
            </a:r>
            <a:endParaRPr b="0" i="0" sz="2800" u="none" cap="none" strike="noStrike">
              <a:solidFill>
                <a:srgbClr val="000000"/>
              </a:solidFill>
              <a:latin typeface="Algerian"/>
              <a:ea typeface="Algerian"/>
              <a:cs typeface="Algerian"/>
              <a:sym typeface="Algeri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en-US"/>
            </a:br>
            <a:endParaRPr/>
          </a:p>
        </p:txBody>
      </p:sp>
      <p:sp>
        <p:nvSpPr>
          <p:cNvPr id="35" name="Google Shape;35;p1"/>
          <p:cNvSpPr txBox="1"/>
          <p:nvPr>
            <p:ph idx="1" type="body"/>
          </p:nvPr>
        </p:nvSpPr>
        <p:spPr>
          <a:xfrm>
            <a:off x="457200" y="1600200"/>
            <a:ext cx="85344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oto Sans Symbols"/>
              <a:buChar char="⮚"/>
            </a:pPr>
            <a:r>
              <a:rPr lang="en-US" sz="4400">
                <a:latin typeface="Times New Roman"/>
                <a:ea typeface="Times New Roman"/>
                <a:cs typeface="Times New Roman"/>
                <a:sym typeface="Times New Roman"/>
              </a:rPr>
              <a:t> Dream</a:t>
            </a:r>
            <a:endParaRPr sz="4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rtl="0" algn="l">
              <a:spcBef>
                <a:spcPts val="88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oto Sans Symbols"/>
              <a:buChar char="⮚"/>
            </a:pPr>
            <a:r>
              <a:rPr lang="en-US" sz="4400">
                <a:latin typeface="Times New Roman"/>
                <a:ea typeface="Times New Roman"/>
                <a:cs typeface="Times New Roman"/>
                <a:sym typeface="Times New Roman"/>
              </a:rPr>
              <a:t> Minimum Crown With One Lakh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"/>
          <p:cNvSpPr txBox="1"/>
          <p:nvPr>
            <p:ph idx="1" type="body"/>
          </p:nvPr>
        </p:nvSpPr>
        <p:spPr>
          <a:xfrm>
            <a:off x="228600" y="948732"/>
            <a:ext cx="8686800" cy="54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oto Sans Symbols"/>
              <a:buChar char="⮚"/>
            </a:pPr>
            <a:r>
              <a:rPr lang="en-US" sz="4400">
                <a:latin typeface="Times New Roman"/>
                <a:ea typeface="Times New Roman"/>
                <a:cs typeface="Times New Roman"/>
                <a:sym typeface="Times New Roman"/>
              </a:rPr>
              <a:t> 10 Core Steps</a:t>
            </a:r>
            <a:endParaRPr/>
          </a:p>
          <a:p>
            <a:pPr indent="-342900" lvl="0" marL="342900" rtl="0" algn="l">
              <a:spcBef>
                <a:spcPts val="88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oto Sans Symbols"/>
              <a:buChar char="⮚"/>
            </a:pPr>
            <a:r>
              <a:rPr lang="en-US" sz="4400">
                <a:latin typeface="Times New Roman"/>
                <a:ea typeface="Times New Roman"/>
                <a:cs typeface="Times New Roman"/>
                <a:sym typeface="Times New Roman"/>
              </a:rPr>
              <a:t> System</a:t>
            </a:r>
            <a:endParaRPr/>
          </a:p>
          <a:p>
            <a:pPr indent="-342900" lvl="0" marL="342900" rtl="0" algn="l">
              <a:spcBef>
                <a:spcPts val="88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oto Sans Symbols"/>
              <a:buChar char="⮚"/>
            </a:pPr>
            <a:r>
              <a:rPr lang="en-US" sz="4400">
                <a:latin typeface="Times New Roman"/>
                <a:ea typeface="Times New Roman"/>
                <a:cs typeface="Times New Roman"/>
                <a:sym typeface="Times New Roman"/>
              </a:rPr>
              <a:t> School - Dairy</a:t>
            </a:r>
            <a:endParaRPr/>
          </a:p>
          <a:p>
            <a:pPr indent="-342900" lvl="0" marL="342900" rtl="0" algn="l">
              <a:spcBef>
                <a:spcPts val="88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oto Sans Symbols"/>
              <a:buChar char="⮚"/>
            </a:pPr>
            <a:r>
              <a:rPr lang="en-US" sz="4400">
                <a:latin typeface="Times New Roman"/>
                <a:ea typeface="Times New Roman"/>
                <a:cs typeface="Times New Roman"/>
                <a:sym typeface="Times New Roman"/>
              </a:rPr>
              <a:t> Office - Boss - Schedule - Fear</a:t>
            </a:r>
            <a:endParaRPr/>
          </a:p>
          <a:p>
            <a:pPr indent="-342900" lvl="0" marL="342900" rtl="0" algn="l">
              <a:spcBef>
                <a:spcPts val="88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oto Sans Symbols"/>
              <a:buChar char="⮚"/>
            </a:pPr>
            <a:r>
              <a:rPr lang="en-US" sz="4400">
                <a:latin typeface="Times New Roman"/>
                <a:ea typeface="Times New Roman"/>
                <a:cs typeface="Times New Roman"/>
                <a:sym typeface="Times New Roman"/>
              </a:rPr>
              <a:t> But in Business………. ?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</a:pPr>
            <a:r>
              <a:t/>
            </a:r>
            <a:endParaRPr sz="4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"/>
          <p:cNvSpPr txBox="1"/>
          <p:nvPr>
            <p:ph idx="1" type="body"/>
          </p:nvPr>
        </p:nvSpPr>
        <p:spPr>
          <a:xfrm>
            <a:off x="457200" y="1036100"/>
            <a:ext cx="8229600" cy="54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32004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4800">
                <a:latin typeface="Times New Roman"/>
                <a:ea typeface="Times New Roman"/>
                <a:cs typeface="Times New Roman"/>
                <a:sym typeface="Times New Roman"/>
              </a:rPr>
              <a:t> CORE</a:t>
            </a:r>
            <a:endParaRPr/>
          </a:p>
          <a:p>
            <a:pPr indent="-320040" lvl="0" marL="342900" rtl="0" algn="l"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4800">
                <a:latin typeface="Times New Roman"/>
                <a:ea typeface="Times New Roman"/>
                <a:cs typeface="Times New Roman"/>
                <a:sym typeface="Times New Roman"/>
              </a:rPr>
              <a:t> Do 160 PPV (But Now 500 PV)</a:t>
            </a:r>
            <a:endParaRPr/>
          </a:p>
          <a:p>
            <a:pPr indent="-320040" lvl="0" marL="342900" rtl="0" algn="l"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4800">
                <a:latin typeface="Times New Roman"/>
                <a:ea typeface="Times New Roman"/>
                <a:cs typeface="Times New Roman"/>
                <a:sym typeface="Times New Roman"/>
              </a:rPr>
              <a:t> STP (With Demo)</a:t>
            </a:r>
            <a:endParaRPr/>
          </a:p>
          <a:p>
            <a:pPr indent="-320040" lvl="0" marL="342900" rtl="0" algn="l"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4800">
                <a:latin typeface="Times New Roman"/>
                <a:ea typeface="Times New Roman"/>
                <a:cs typeface="Times New Roman"/>
                <a:sym typeface="Times New Roman"/>
              </a:rPr>
              <a:t> Loyal Customers</a:t>
            </a:r>
            <a:endParaRPr/>
          </a:p>
          <a:p>
            <a:pPr indent="-320040" lvl="0" marL="342900" rtl="0" algn="l"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4800">
                <a:latin typeface="Times New Roman"/>
                <a:ea typeface="Times New Roman"/>
                <a:cs typeface="Times New Roman"/>
                <a:sym typeface="Times New Roman"/>
              </a:rPr>
              <a:t>Vestige &amp; WT App (Tools)</a:t>
            </a:r>
            <a:endParaRPr/>
          </a:p>
          <a:p>
            <a:pPr indent="-320040" lvl="0" marL="342900" rtl="0" algn="l"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4800">
                <a:latin typeface="Times New Roman"/>
                <a:ea typeface="Times New Roman"/>
                <a:cs typeface="Times New Roman"/>
                <a:sym typeface="Times New Roman"/>
              </a:rPr>
              <a:t>……………. What About PAC ?</a:t>
            </a:r>
            <a:endParaRPr/>
          </a:p>
          <a:p>
            <a:pPr indent="-60959" lvl="0" marL="342900" rtl="0" algn="l">
              <a:spcBef>
                <a:spcPts val="88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4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Why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PAC </a:t>
            </a:r>
          </a:p>
          <a:p>
            <a:pPr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Personal Activity Circle</a:t>
            </a:r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Hospital - Patient - Reports</a:t>
            </a:r>
          </a:p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Stomach Pain</a:t>
            </a:r>
          </a:p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Endoscopy - Less Medicine - Small Bill - Fast Result</a:t>
            </a:r>
          </a:p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Coma Patient……?</a:t>
            </a:r>
          </a:p>
          <a:p>
            <a:pPr>
              <a:buNone/>
            </a:pPr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lnSpcReduction="10000"/>
          </a:bodyPr>
          <a:lstStyle/>
          <a:p>
            <a:pPr lvl="0">
              <a:buFont typeface="Wingdings" pitchFamily="2" charset="2"/>
              <a:buChar char="Ø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What About Your Business Report</a:t>
            </a:r>
          </a:p>
          <a:p>
            <a:pPr lvl="0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PAC – Daily Basic Record</a:t>
            </a:r>
          </a:p>
          <a:p>
            <a:pPr lvl="0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Daily Joining / PV</a:t>
            </a:r>
          </a:p>
          <a:p>
            <a:pPr lvl="0"/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Monthly Personal &amp; Group PV</a:t>
            </a:r>
          </a:p>
          <a:p>
            <a:pPr lvl="0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PAC Means Create HABIT</a:t>
            </a:r>
          </a:p>
          <a:p>
            <a:pPr lvl="0"/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Discipline </a:t>
            </a:r>
          </a:p>
          <a:p>
            <a:pPr lvl="0">
              <a:buNone/>
            </a:pPr>
            <a:endParaRPr lang="en-US" sz="4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Show The Plan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81000" y="125517"/>
          <a:ext cx="8458200" cy="61309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66800"/>
                <a:gridCol w="1295400"/>
                <a:gridCol w="1219200"/>
                <a:gridCol w="2209800"/>
                <a:gridCol w="2667000"/>
              </a:tblGrid>
              <a:tr h="583428">
                <a:tc gridSpan="5"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Zoom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In:                Zoom Out:                     Review: </a:t>
                      </a:r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Date: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93613">
                <a:tc gridSpan="3"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Today</a:t>
                      </a:r>
                      <a:r>
                        <a:rPr lang="en-US" sz="2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Call History</a:t>
                      </a:r>
                      <a:endParaRPr lang="en-US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78642">
                <a:tc>
                  <a:txBody>
                    <a:bodyPr/>
                    <a:lstStyle/>
                    <a:p>
                      <a:r>
                        <a:rPr lang="en-US" sz="2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S.no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Name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Ph No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Calling Time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Answer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7138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Ramesh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9989 …..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AM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Tomorrow</a:t>
                      </a:r>
                    </a:p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11 Am Plan at Home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7138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Suresh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9963….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9.15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PM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Not Interested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7138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Naresh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9032….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 PM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Follow Up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7138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Somesh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7703……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4.10PM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Meeting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Invitation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7138">
                <a:tc>
                  <a:txBody>
                    <a:bodyPr/>
                    <a:lstStyle/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7138">
                <a:tc>
                  <a:txBody>
                    <a:bodyPr/>
                    <a:lstStyle/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7138">
                <a:tc>
                  <a:txBody>
                    <a:bodyPr/>
                    <a:lstStyle/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7138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7138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7138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Show The Plan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81000" y="125517"/>
          <a:ext cx="8478486" cy="542184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85800"/>
                <a:gridCol w="990600"/>
                <a:gridCol w="1752600"/>
                <a:gridCol w="990600"/>
                <a:gridCol w="1600200"/>
                <a:gridCol w="1143000"/>
                <a:gridCol w="1315686"/>
              </a:tblGrid>
              <a:tr h="512978">
                <a:tc gridSpan="7"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Show</a:t>
                      </a:r>
                      <a:r>
                        <a:rPr lang="en-US" sz="2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The Plan</a:t>
                      </a:r>
                      <a:r>
                        <a:rPr lang="en-US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Date:</a:t>
                      </a:r>
                      <a:r>
                        <a:rPr lang="en-US" sz="2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3123">
                <a:tc>
                  <a:txBody>
                    <a:bodyPr/>
                    <a:lstStyle/>
                    <a:p>
                      <a:r>
                        <a:rPr lang="en-US" sz="2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S.no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Name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Ph no / Place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Time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Photo/ </a:t>
                      </a:r>
                      <a:r>
                        <a:rPr lang="en-US" sz="2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Selfy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Result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Follow Up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3679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Ramesh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9989 …..</a:t>
                      </a:r>
                    </a:p>
                    <a:p>
                      <a:r>
                        <a:rPr lang="en-US" dirty="0" err="1" smtClean="0"/>
                        <a:t>Medak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r>
                        <a:rPr lang="en-US" baseline="0" dirty="0" smtClean="0"/>
                        <a:t> 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Taken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Day after Tomorrow</a:t>
                      </a:r>
                    </a:p>
                  </a:txBody>
                  <a:tcPr/>
                </a:tc>
              </a:tr>
              <a:tr h="362102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Suresh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9963….</a:t>
                      </a:r>
                    </a:p>
                    <a:p>
                      <a:r>
                        <a:rPr lang="en-US" dirty="0" err="1" smtClean="0"/>
                        <a:t>Sangareddy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9.15</a:t>
                      </a:r>
                      <a:r>
                        <a:rPr lang="en-US" baseline="0" dirty="0" smtClean="0"/>
                        <a:t> PM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Customer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Interested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2102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Naresh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9032….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PM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Agri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2102">
                <a:tc>
                  <a:txBody>
                    <a:bodyPr/>
                    <a:lstStyle/>
                    <a:p>
                      <a:r>
                        <a:rPr lang="en-US" dirty="0" smtClean="0"/>
                        <a:t>4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Somesh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7703……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4.10PM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Health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210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Customer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210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Next</a:t>
                      </a:r>
                      <a:r>
                        <a:rPr lang="en-US" baseline="0" dirty="0" smtClean="0"/>
                        <a:t> week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210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2102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2102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2102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Roti1.jp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447800"/>
            <a:ext cx="3844325" cy="2667000"/>
          </a:xfrm>
        </p:spPr>
      </p:pic>
      <p:pic>
        <p:nvPicPr>
          <p:cNvPr id="11" name="Picture 10" descr="Rot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412150"/>
            <a:ext cx="3276600" cy="27026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66800" y="43434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Half Cooked Roti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38800" y="4343400"/>
            <a:ext cx="3218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Ready To Eat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5334000"/>
            <a:ext cx="6032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Follow Up and Depth Drive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20250803_0606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62125"/>
            <a:ext cx="3600450" cy="3724275"/>
          </a:xfrm>
          <a:prstGeom prst="rect">
            <a:avLst/>
          </a:prstGeom>
        </p:spPr>
      </p:pic>
      <p:pic>
        <p:nvPicPr>
          <p:cNvPr id="5" name="Picture 4" descr="pa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1371600"/>
            <a:ext cx="3399575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NO PAC – NO COUNSILING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763766">
            <a:off x="841163" y="2454073"/>
            <a:ext cx="8229600" cy="4144963"/>
          </a:xfrm>
        </p:spPr>
        <p:txBody>
          <a:bodyPr/>
          <a:lstStyle/>
          <a:p>
            <a:pPr algn="ctr">
              <a:buNone/>
            </a:pPr>
            <a:r>
              <a:rPr lang="en-US" sz="9600" dirty="0" smtClean="0">
                <a:latin typeface="Algerian" pitchFamily="82" charset="0"/>
              </a:rPr>
              <a:t>Thank You</a:t>
            </a:r>
            <a:endParaRPr lang="en-US" sz="9600" dirty="0"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